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9" r:id="rId9"/>
    <p:sldId id="273" r:id="rId10"/>
    <p:sldId id="260" r:id="rId11"/>
    <p:sldId id="274" r:id="rId12"/>
    <p:sldId id="264" r:id="rId13"/>
    <p:sldId id="271" r:id="rId14"/>
    <p:sldId id="272" r:id="rId15"/>
    <p:sldId id="261" r:id="rId16"/>
    <p:sldId id="275" r:id="rId17"/>
    <p:sldId id="276" r:id="rId18"/>
    <p:sldId id="265" r:id="rId19"/>
    <p:sldId id="278" r:id="rId20"/>
    <p:sldId id="279" r:id="rId21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94" autoAdjust="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3890C38-0BF4-4EDB-BF0E-DD33D9AB49AA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70085BE-8694-4ACB-B18E-A8BC49E35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C145-D386-411B-9242-6DA3EFF74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0B5DB-E7B9-47A8-8DB4-4DCE63ACB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AF1F-38CD-4315-B44F-53A26AE91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5732-0001-4BDF-B1A2-D4C0508C0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E0CE7-641B-4E56-8CB5-88122A9F9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CDDE8-975D-4E8D-AB7A-8B17B2FF2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6986-5B8A-49CD-BF83-850617D2C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76C59-5617-4D98-85C6-FD17E90AC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25F4B-9CB0-466D-861F-556907E56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C8332-9422-4447-8033-942C2C4A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91122-F99B-42E9-83CB-67907A290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2CE1E7C-E60D-451E-AB3A-1EF4DE695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hschool.com/atschool/phsciexp/active_art/skeletal_and_muscular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MCj043632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8382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8006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Skeletal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Movable Joints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Hinge- back and forth motion</a:t>
            </a:r>
          </a:p>
          <a:p>
            <a:pPr eaLnBrk="1" hangingPunct="1">
              <a:buNone/>
              <a:defRPr/>
            </a:pPr>
            <a:r>
              <a:rPr lang="en-US" sz="2800" dirty="0" smtClean="0"/>
              <a:t>	(ex:  knee, elbow)</a:t>
            </a:r>
          </a:p>
          <a:p>
            <a:pPr eaLnBrk="1" hangingPunct="1">
              <a:defRPr/>
            </a:pPr>
            <a:r>
              <a:rPr lang="en-US" sz="2800" dirty="0" smtClean="0"/>
              <a:t>Pivot-one bone rotates around another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(ex:  neck/head)</a:t>
            </a:r>
          </a:p>
          <a:p>
            <a:pPr eaLnBrk="1" hangingPunct="1">
              <a:defRPr/>
            </a:pPr>
            <a:r>
              <a:rPr lang="en-US" sz="2800" dirty="0" smtClean="0"/>
              <a:t>Gliding-one bone slides over another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(ex:  wrists, ankles)</a:t>
            </a:r>
          </a:p>
          <a:p>
            <a:pPr eaLnBrk="1" hangingPunct="1">
              <a:defRPr/>
            </a:pPr>
            <a:r>
              <a:rPr lang="en-US" sz="2800" dirty="0" smtClean="0"/>
              <a:t>Ball and Socket- circular motion</a:t>
            </a:r>
          </a:p>
          <a:p>
            <a:pPr eaLnBrk="1" hangingPunct="1">
              <a:buNone/>
              <a:defRPr/>
            </a:pPr>
            <a:r>
              <a:rPr lang="en-US" sz="2800" dirty="0" smtClean="0"/>
              <a:t>	(ex:  hip, shoulder)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Joint animation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Taking care of your bones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Well balanced diet of foods rich in calcium and phosphorous (dairy, meats, whole grains, and leafy green vegetables)</a:t>
            </a:r>
          </a:p>
          <a:p>
            <a:pPr eaLnBrk="1" hangingPunct="1">
              <a:defRPr/>
            </a:pPr>
            <a:r>
              <a:rPr lang="en-US" dirty="0" smtClean="0"/>
              <a:t>Exercise</a:t>
            </a:r>
          </a:p>
          <a:p>
            <a:pPr eaLnBrk="1" hangingPunct="1">
              <a:defRPr/>
            </a:pPr>
            <a:r>
              <a:rPr lang="en-US" dirty="0" smtClean="0"/>
              <a:t>Stretching</a:t>
            </a:r>
          </a:p>
          <a:p>
            <a:pPr eaLnBrk="1" hangingPunct="1">
              <a:defRPr/>
            </a:pPr>
            <a:r>
              <a:rPr lang="en-US" dirty="0" smtClean="0"/>
              <a:t>Wear protective gear (helmets, pads)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Osteoporosis-condition in which bones become brittle and weak due to mineral loss (calcium)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Content Placeholder 3" descr="Osteoporosis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52800"/>
            <a:ext cx="296779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“joint inflammation”</a:t>
            </a:r>
          </a:p>
          <a:p>
            <a:r>
              <a:rPr lang="en-US" dirty="0" smtClean="0"/>
              <a:t>Cartilage between joints worn away due to excessive use </a:t>
            </a:r>
          </a:p>
          <a:p>
            <a:r>
              <a:rPr lang="en-US" dirty="0" smtClean="0"/>
              <a:t>Often occurs in elderly and athletes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43434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Bone Injuries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Fractures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Dislocation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Sprains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ypical_fractu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371600"/>
            <a:ext cx="6887497" cy="4448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Elbow-Dislocat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2133600"/>
            <a:ext cx="3228641" cy="4114800"/>
          </a:xfrm>
        </p:spPr>
      </p:pic>
      <p:pic>
        <p:nvPicPr>
          <p:cNvPr id="8" name="Content Placeholder 7" descr="can-stock-photo_csp799358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85800" y="2514600"/>
            <a:ext cx="4038600" cy="31299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Diagnosing Bone Injuries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X-Rays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Bones absorb x-rays and </a:t>
            </a:r>
            <a:r>
              <a:rPr lang="en-US" sz="2800" smtClean="0"/>
              <a:t>reflect image onto </a:t>
            </a:r>
            <a:r>
              <a:rPr lang="en-US" sz="2800" dirty="0" smtClean="0"/>
              <a:t>photographic film</a:t>
            </a:r>
          </a:p>
          <a:p>
            <a:pPr eaLnBrk="1" hangingPunct="1">
              <a:defRPr/>
            </a:pPr>
            <a:r>
              <a:rPr lang="en-US" sz="2800" dirty="0" smtClean="0"/>
              <a:t>Used for bone injuries (breaks, dislocations)</a:t>
            </a:r>
          </a:p>
          <a:p>
            <a:pPr eaLnBrk="1" hangingPunct="1">
              <a:defRPr/>
            </a:pPr>
            <a:r>
              <a:rPr lang="en-US" sz="2800" dirty="0" smtClean="0"/>
              <a:t>Can damage cells</a:t>
            </a:r>
          </a:p>
          <a:p>
            <a:pPr eaLnBrk="1" hangingPunct="1">
              <a:defRPr/>
            </a:pPr>
            <a:r>
              <a:rPr lang="en-US" sz="2800" dirty="0" smtClean="0"/>
              <a:t>Cannot see soft tissue (muscle, organs)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505200" y="1535113"/>
            <a:ext cx="5181601" cy="639762"/>
          </a:xfrm>
        </p:spPr>
        <p:txBody>
          <a:bodyPr/>
          <a:lstStyle/>
          <a:p>
            <a:pPr algn="ctr"/>
            <a:r>
              <a:rPr lang="en-US" dirty="0" smtClean="0"/>
              <a:t>MRI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/>
              <a:t>Magnetic energy causes atoms in body to vibrate producing an image for the computer to analyze.  </a:t>
            </a:r>
          </a:p>
          <a:p>
            <a:r>
              <a:rPr lang="en-US" sz="2800" dirty="0" smtClean="0"/>
              <a:t>Used for bone and soft tissue injuries</a:t>
            </a:r>
          </a:p>
          <a:p>
            <a:r>
              <a:rPr lang="en-US" sz="2800" dirty="0" smtClean="0"/>
              <a:t>Expensive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mri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362200"/>
            <a:ext cx="3066288" cy="3066288"/>
          </a:xfrm>
        </p:spPr>
      </p:pic>
      <p:pic>
        <p:nvPicPr>
          <p:cNvPr id="6" name="Content Placeholder 5" descr="mri-1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62500" y="2771775"/>
            <a:ext cx="3810000" cy="2533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Skeletal Functions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Provides shape and support.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Enables us to move.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Protects your internal organs.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Produces blood cells.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Stores minerals such as calcium and phosphorous.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Treating Bone Injuries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</a:t>
            </a:r>
          </a:p>
          <a:p>
            <a:r>
              <a:rPr lang="en-US" dirty="0" smtClean="0"/>
              <a:t>Joint replacement</a:t>
            </a:r>
          </a:p>
          <a:p>
            <a:r>
              <a:rPr lang="en-US" dirty="0" smtClean="0"/>
              <a:t>Arthroscopy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Bone Formation and Growth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As a baby, most of your skeletal system is made up of cartilage.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Cartilage is broken down and replaced with calcium and phosphorous to make hard bone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Babies have over 300 bones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Adults only have 206 bones because they fuse together as you get older.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Bones are continuously being formed and reformed as they are worn down or broken.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Bone Structure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Bones are lightweight yet very strong.</a:t>
            </a:r>
          </a:p>
          <a:p>
            <a:pPr eaLnBrk="1" hangingPunct="1">
              <a:defRPr/>
            </a:pPr>
            <a:r>
              <a:rPr lang="en-US" dirty="0" smtClean="0"/>
              <a:t>They can absorb more force than concrete, granite, or steel.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Parts of a Bone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Outer membrane (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)-where nerve and blood vessels enter and leave the bone</a:t>
            </a:r>
          </a:p>
          <a:p>
            <a:pPr eaLnBrk="1" hangingPunct="1">
              <a:defRPr/>
            </a:pPr>
            <a:r>
              <a:rPr lang="en-US" sz="2800" dirty="0" smtClean="0"/>
              <a:t>Compact bone- makes bones hard, strong, and flexible</a:t>
            </a:r>
          </a:p>
          <a:p>
            <a:pPr eaLnBrk="1" hangingPunct="1">
              <a:defRPr/>
            </a:pPr>
            <a:r>
              <a:rPr lang="en-US" sz="2800" dirty="0" smtClean="0"/>
              <a:t>Spongy bone- contains small spaces to make bones lightweight.</a:t>
            </a:r>
          </a:p>
          <a:p>
            <a:pPr eaLnBrk="1" hangingPunct="1">
              <a:defRPr/>
            </a:pPr>
            <a:r>
              <a:rPr lang="en-US" sz="2800" dirty="0" smtClean="0"/>
              <a:t>Marrow-produces blood cells and stores fat</a:t>
            </a:r>
          </a:p>
          <a:p>
            <a:pPr eaLnBrk="1" hangingPunct="1">
              <a:defRPr/>
            </a:pPr>
            <a:r>
              <a:rPr lang="en-US" sz="2800" dirty="0" smtClean="0"/>
              <a:t>Cartilage- flexible connective tissue at the ends of bones that help absorb shock and reduce friction. </a:t>
            </a:r>
          </a:p>
          <a:p>
            <a:pPr eaLnBrk="1" hangingPunct="1"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530_BoneDiagram_A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990600"/>
            <a:ext cx="504825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228600" y="1676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2" name="Text Box 14"/>
          <p:cNvSpPr txBox="1">
            <a:spLocks noChangeArrowheads="1"/>
          </p:cNvSpPr>
          <p:nvPr/>
        </p:nvSpPr>
        <p:spPr bwMode="auto">
          <a:xfrm>
            <a:off x="81534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1219200"/>
            <a:ext cx="1219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Spongy bone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438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marrow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4191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compact bone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571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cartilage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352800" y="14478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4953000" y="2743200"/>
            <a:ext cx="76200" cy="121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276600" y="36576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6019800" y="51816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43200" y="5257800"/>
            <a:ext cx="1371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periosteum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3733800" y="4953000"/>
            <a:ext cx="304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Joints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Places where two bones meet.</a:t>
            </a:r>
          </a:p>
          <a:p>
            <a:pPr eaLnBrk="1" hangingPunct="1">
              <a:defRPr/>
            </a:pPr>
            <a:r>
              <a:rPr lang="en-US" dirty="0" smtClean="0"/>
              <a:t>Held together by ligaments, which are strong bands of connective tissues</a:t>
            </a:r>
          </a:p>
          <a:p>
            <a:pPr eaLnBrk="1" hangingPunct="1">
              <a:defRPr/>
            </a:pPr>
            <a:r>
              <a:rPr lang="en-US" dirty="0" smtClean="0"/>
              <a:t>Two types</a:t>
            </a:r>
          </a:p>
          <a:p>
            <a:pPr lvl="1" eaLnBrk="1" hangingPunct="1">
              <a:defRPr/>
            </a:pPr>
            <a:r>
              <a:rPr lang="en-US" dirty="0" smtClean="0"/>
              <a:t>Immovable</a:t>
            </a:r>
          </a:p>
          <a:p>
            <a:pPr lvl="1" eaLnBrk="1" hangingPunct="1">
              <a:defRPr/>
            </a:pPr>
            <a:r>
              <a:rPr lang="en-US" dirty="0" smtClean="0"/>
              <a:t>Movable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Immovable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little or no movement</a:t>
            </a:r>
          </a:p>
          <a:p>
            <a:pPr lvl="1"/>
            <a:r>
              <a:rPr lang="en-US" dirty="0" smtClean="0"/>
              <a:t>Ex:  skull, pelvis</a:t>
            </a:r>
            <a:endParaRPr lang="en-US" dirty="0"/>
          </a:p>
        </p:txBody>
      </p:sp>
      <p:pic>
        <p:nvPicPr>
          <p:cNvPr id="4" name="Picture 3" descr="sk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276600"/>
            <a:ext cx="3764692" cy="2785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Movable Joint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wide range of movement</a:t>
            </a:r>
          </a:p>
          <a:p>
            <a:r>
              <a:rPr lang="en-US" dirty="0" smtClean="0"/>
              <a:t>Four types:</a:t>
            </a:r>
          </a:p>
          <a:p>
            <a:pPr lvl="1"/>
            <a:r>
              <a:rPr lang="en-US" dirty="0" smtClean="0"/>
              <a:t>Hinge</a:t>
            </a:r>
          </a:p>
          <a:p>
            <a:pPr lvl="1"/>
            <a:r>
              <a:rPr lang="en-US" dirty="0" smtClean="0"/>
              <a:t>Pivot</a:t>
            </a:r>
          </a:p>
          <a:p>
            <a:pPr lvl="1"/>
            <a:r>
              <a:rPr lang="en-US" dirty="0" smtClean="0"/>
              <a:t>Ball and Socket</a:t>
            </a:r>
          </a:p>
          <a:p>
            <a:pPr lvl="1"/>
            <a:r>
              <a:rPr lang="en-US" dirty="0" smtClean="0"/>
              <a:t>Gliding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1871</TotalTime>
  <Words>395</Words>
  <Application>Microsoft Office PowerPoint</Application>
  <PresentationFormat>On-screen Show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Textured</vt:lpstr>
      <vt:lpstr>Skeletal System</vt:lpstr>
      <vt:lpstr>Skeletal Functions</vt:lpstr>
      <vt:lpstr>Bone Formation and Growth</vt:lpstr>
      <vt:lpstr>Bone Structure</vt:lpstr>
      <vt:lpstr>Parts of a Bone</vt:lpstr>
      <vt:lpstr>Slide 6</vt:lpstr>
      <vt:lpstr>Joints</vt:lpstr>
      <vt:lpstr>Immovable</vt:lpstr>
      <vt:lpstr>Movable Joint</vt:lpstr>
      <vt:lpstr>Movable Joints</vt:lpstr>
      <vt:lpstr>Slide 11</vt:lpstr>
      <vt:lpstr>Taking care of your bones</vt:lpstr>
      <vt:lpstr>Osteoporosis</vt:lpstr>
      <vt:lpstr>Arthritis</vt:lpstr>
      <vt:lpstr>Bone Injuries</vt:lpstr>
      <vt:lpstr>Slide 16</vt:lpstr>
      <vt:lpstr>Slide 17</vt:lpstr>
      <vt:lpstr>Diagnosing Bone Injuries</vt:lpstr>
      <vt:lpstr>Slide 19</vt:lpstr>
      <vt:lpstr>Treating Bone Injuries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akelley</cp:lastModifiedBy>
  <cp:revision>108</cp:revision>
  <dcterms:created xsi:type="dcterms:W3CDTF">1601-01-01T00:00:00Z</dcterms:created>
  <dcterms:modified xsi:type="dcterms:W3CDTF">2014-04-15T17:58:50Z</dcterms:modified>
</cp:coreProperties>
</file>